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5" r:id="rId9"/>
    <p:sldId id="264" r:id="rId10"/>
    <p:sldId id="262" r:id="rId11"/>
    <p:sldId id="269" r:id="rId12"/>
    <p:sldId id="267" r:id="rId13"/>
    <p:sldId id="266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 showGuides="1">
      <p:cViewPr>
        <p:scale>
          <a:sx n="101" d="100"/>
          <a:sy n="101" d="100"/>
        </p:scale>
        <p:origin x="-9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2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690688"/>
            <a:ext cx="10972800" cy="4486275"/>
          </a:xfrm>
        </p:spPr>
        <p:txBody>
          <a:bodyPr>
            <a:normAutofit/>
          </a:bodyPr>
          <a:lstStyle>
            <a:lvl1pPr>
              <a:spcBef>
                <a:spcPts val="1000"/>
              </a:spcBef>
              <a:defRPr sz="3200"/>
            </a:lvl1pPr>
            <a:lvl2pPr>
              <a:spcBef>
                <a:spcPts val="1000"/>
              </a:spcBef>
              <a:defRPr sz="30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192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page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	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93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90688"/>
            <a:ext cx="5410200" cy="4486275"/>
          </a:xfrm>
        </p:spPr>
        <p:txBody>
          <a:bodyPr>
            <a:normAutofit/>
          </a:bodyPr>
          <a:lstStyle>
            <a:lvl1pPr>
              <a:spcBef>
                <a:spcPts val="1000"/>
              </a:spcBef>
              <a:defRPr sz="3200"/>
            </a:lvl1pPr>
            <a:lvl2pPr>
              <a:spcBef>
                <a:spcPts val="1000"/>
              </a:spcBef>
              <a:defRPr sz="30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410200" cy="4486275"/>
          </a:xfrm>
        </p:spPr>
        <p:txBody>
          <a:bodyPr>
            <a:normAutofit/>
          </a:bodyPr>
          <a:lstStyle>
            <a:lvl1pPr>
              <a:spcBef>
                <a:spcPts val="1000"/>
              </a:spcBef>
              <a:defRPr sz="3200"/>
            </a:lvl1pPr>
            <a:lvl2pPr>
              <a:spcBef>
                <a:spcPts val="1000"/>
              </a:spcBef>
              <a:defRPr sz="30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24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91640"/>
            <a:ext cx="10972800" cy="22098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62400"/>
            <a:ext cx="10972800" cy="22098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501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959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1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r Graphic (no waterm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38862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2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244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9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17639"/>
            <a:ext cx="10972800" cy="470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1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heifab.com/document/for-football-bodi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LOTG Changes for 2019-20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A practical guide for AYSO referees and coaches</a:t>
            </a:r>
          </a:p>
        </p:txBody>
      </p:sp>
    </p:spTree>
    <p:extLst>
      <p:ext uri="{BB962C8B-B14F-4D97-AF65-F5344CB8AC3E}">
        <p14:creationId xmlns:p14="http://schemas.microsoft.com/office/powerpoint/2010/main" val="19922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penalty kicks, the goalkeeper will only be required to have </a:t>
            </a:r>
            <a:r>
              <a:rPr lang="en-US" u="sng" dirty="0"/>
              <a:t>one</a:t>
            </a:r>
            <a:r>
              <a:rPr lang="en-US" dirty="0"/>
              <a:t> foot on or over the goal line when the ball is kicked.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Penalty kicks—GK one foot on the line</a:t>
            </a:r>
          </a:p>
        </p:txBody>
      </p:sp>
      <p:sp>
        <p:nvSpPr>
          <p:cNvPr id="4" name="Cloud 3"/>
          <p:cNvSpPr/>
          <p:nvPr/>
        </p:nvSpPr>
        <p:spPr>
          <a:xfrm>
            <a:off x="10997609" y="396948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14</a:t>
            </a:r>
          </a:p>
        </p:txBody>
      </p:sp>
    </p:spTree>
    <p:extLst>
      <p:ext uri="{BB962C8B-B14F-4D97-AF65-F5344CB8AC3E}">
        <p14:creationId xmlns:p14="http://schemas.microsoft.com/office/powerpoint/2010/main" val="303774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B2CFBC1-5E64-4C01-89CA-9CB16B90F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remains an offense for a goalkeeper to handle the ball received directly from the goalkeeper’s team’s throw in, or if the ball is deliberately kicked to the goal keeper by a teammate.</a:t>
            </a:r>
          </a:p>
          <a:p>
            <a:r>
              <a:rPr lang="en-US" dirty="0"/>
              <a:t>There is a new exception: it is </a:t>
            </a:r>
            <a:r>
              <a:rPr lang="en-US" u="sng" dirty="0"/>
              <a:t>not</a:t>
            </a:r>
            <a:r>
              <a:rPr lang="en-US" dirty="0"/>
              <a:t> an offense if the goalkeeper clearly kicked or attempted to kick the ball into play.</a:t>
            </a:r>
          </a:p>
          <a:p>
            <a:pPr lvl="1"/>
            <a:r>
              <a:rPr lang="en-US" dirty="0"/>
              <a:t>Example: a defender deliberately kicks the ball to the goalkeeper. The goalkeeper attempts to clear the ball, but shanks it sideways.  The goalkeeper is permitted to handle the ball.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2C4804D3-87DE-4C79-8534-3F1F37B2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“Pass Back”?</a:t>
            </a:r>
          </a:p>
        </p:txBody>
      </p:sp>
    </p:spTree>
    <p:extLst>
      <p:ext uri="{BB962C8B-B14F-4D97-AF65-F5344CB8AC3E}">
        <p14:creationId xmlns:p14="http://schemas.microsoft.com/office/powerpoint/2010/main" val="5354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team defending against a free kick forms a wall of </a:t>
            </a:r>
            <a:r>
              <a:rPr lang="en-US" u="sng" dirty="0"/>
              <a:t>three or more</a:t>
            </a:r>
            <a:r>
              <a:rPr lang="en-US" dirty="0"/>
              <a:t> players, players on the other team must be at least one yard away from the wall.</a:t>
            </a:r>
          </a:p>
          <a:p>
            <a:pPr lvl="1"/>
            <a:r>
              <a:rPr lang="en-US" u="sng" dirty="0"/>
              <a:t>Note</a:t>
            </a:r>
            <a:r>
              <a:rPr lang="en-US" dirty="0"/>
              <a:t>:  This will primarily be an issue for referees in older games where members of the attacking team may attempt to interfere with the wall.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Walls</a:t>
            </a:r>
          </a:p>
        </p:txBody>
      </p:sp>
      <p:sp>
        <p:nvSpPr>
          <p:cNvPr id="4" name="Cloud 3"/>
          <p:cNvSpPr/>
          <p:nvPr/>
        </p:nvSpPr>
        <p:spPr>
          <a:xfrm>
            <a:off x="10736353" y="396948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13</a:t>
            </a:r>
          </a:p>
        </p:txBody>
      </p:sp>
    </p:spTree>
    <p:extLst>
      <p:ext uri="{BB962C8B-B14F-4D97-AF65-F5344CB8AC3E}">
        <p14:creationId xmlns:p14="http://schemas.microsoft.com/office/powerpoint/2010/main" val="35176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indirect free kicks, the referee signals that the free kick is indirect by raising one arm straight up in the air (this is not new).</a:t>
            </a:r>
          </a:p>
          <a:p>
            <a:r>
              <a:rPr lang="en-US" dirty="0"/>
              <a:t>The referee may lower the arm as soon as it is clear that the ball will not enter the attack goal untouched.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Free Kick Signal Can End Sooner</a:t>
            </a:r>
          </a:p>
        </p:txBody>
      </p:sp>
      <p:sp>
        <p:nvSpPr>
          <p:cNvPr id="4" name="Cloud 3"/>
          <p:cNvSpPr/>
          <p:nvPr/>
        </p:nvSpPr>
        <p:spPr>
          <a:xfrm>
            <a:off x="10997609" y="265884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13</a:t>
            </a:r>
          </a:p>
        </p:txBody>
      </p:sp>
    </p:spTree>
    <p:extLst>
      <p:ext uri="{BB962C8B-B14F-4D97-AF65-F5344CB8AC3E}">
        <p14:creationId xmlns:p14="http://schemas.microsoft.com/office/powerpoint/2010/main" val="64874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AFE64871-3A68-4440-9D1E-246BACCCE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some big changes, which will begin applying to AYSO games in August 2019.</a:t>
            </a:r>
          </a:p>
          <a:p>
            <a:r>
              <a:rPr lang="en-US" dirty="0"/>
              <a:t>These slides are not intended to be all-inclusive, but to highlight the changes that will most affect AYSO games.  </a:t>
            </a:r>
          </a:p>
          <a:p>
            <a:r>
              <a:rPr lang="en-US" dirty="0"/>
              <a:t>Referees and coaches are encouraged to read the more detailed IFAB materials on the changes, which can be found at </a:t>
            </a:r>
            <a:r>
              <a:rPr lang="en-US" dirty="0">
                <a:hlinkClick r:id="rId2"/>
              </a:rPr>
              <a:t>http://theifab.com/document/for-football-bodies</a:t>
            </a:r>
            <a:r>
              <a:rPr lang="en-US" dirty="0"/>
              <a:t>.</a:t>
            </a: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B33CDB7-41B9-4E4A-8A56-C265C49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Changes 2019-20</a:t>
            </a:r>
          </a:p>
        </p:txBody>
      </p:sp>
    </p:spTree>
    <p:extLst>
      <p:ext uri="{BB962C8B-B14F-4D97-AF65-F5344CB8AC3E}">
        <p14:creationId xmlns:p14="http://schemas.microsoft.com/office/powerpoint/2010/main" val="93833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Deliberate handling remains the main handling offense.</a:t>
            </a:r>
          </a:p>
          <a:p>
            <a:r>
              <a:rPr lang="en-US" dirty="0"/>
              <a:t>But now non-deliberate handling will </a:t>
            </a:r>
            <a:r>
              <a:rPr lang="en-US" u="sng" dirty="0"/>
              <a:t>also</a:t>
            </a:r>
            <a:r>
              <a:rPr lang="en-US" dirty="0"/>
              <a:t> be an offense </a:t>
            </a:r>
            <a:r>
              <a:rPr lang="en-US" b="1" u="sng" dirty="0"/>
              <a:t>if either</a:t>
            </a:r>
          </a:p>
          <a:p>
            <a:pPr lvl="1"/>
            <a:r>
              <a:rPr lang="en-US" dirty="0"/>
              <a:t>the ball goes into the goal directly from the hand or arm of an attacker, or</a:t>
            </a:r>
          </a:p>
          <a:p>
            <a:pPr lvl="1"/>
            <a:r>
              <a:rPr lang="en-US" dirty="0"/>
              <a:t>the player gains possession and scores or creates a goal scoring opportunity.</a:t>
            </a:r>
          </a:p>
          <a:p>
            <a:r>
              <a:rPr lang="en-US" dirty="0"/>
              <a:t>Law 12 also now includes guidance on identifying when handling is deliberate, but care must be used in applying those factors to younger players with less body control than adults.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 Ball Ref!</a:t>
            </a:r>
          </a:p>
        </p:txBody>
      </p:sp>
      <p:sp>
        <p:nvSpPr>
          <p:cNvPr id="4" name="Cloud 3"/>
          <p:cNvSpPr/>
          <p:nvPr/>
        </p:nvSpPr>
        <p:spPr>
          <a:xfrm>
            <a:off x="10664456" y="372139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12</a:t>
            </a:r>
          </a:p>
        </p:txBody>
      </p:sp>
    </p:spTree>
    <p:extLst>
      <p:ext uri="{BB962C8B-B14F-4D97-AF65-F5344CB8AC3E}">
        <p14:creationId xmlns:p14="http://schemas.microsoft.com/office/powerpoint/2010/main" val="18815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winner of the coin flip may now choose </a:t>
            </a:r>
            <a:r>
              <a:rPr lang="en-US" u="sng" dirty="0"/>
              <a:t>either</a:t>
            </a:r>
            <a:r>
              <a:rPr lang="en-US" dirty="0"/>
              <a:t> to kick off </a:t>
            </a:r>
            <a:r>
              <a:rPr lang="en-US" u="sng" dirty="0"/>
              <a:t>or</a:t>
            </a:r>
            <a:r>
              <a:rPr lang="en-US" dirty="0"/>
              <a:t> which goal to attack.</a:t>
            </a:r>
          </a:p>
          <a:p>
            <a:pPr lvl="1"/>
            <a:r>
              <a:rPr lang="en-US" dirty="0"/>
              <a:t>If the winner chooses to kick off, the other team chooses which goal to attack.</a:t>
            </a:r>
          </a:p>
          <a:p>
            <a:pPr lvl="1"/>
            <a:r>
              <a:rPr lang="en-US" dirty="0"/>
              <a:t>If the winner chooses a goal to attack, the other team kicks off to start the game.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Extra Choice at the Coin Flip</a:t>
            </a:r>
          </a:p>
        </p:txBody>
      </p:sp>
      <p:sp>
        <p:nvSpPr>
          <p:cNvPr id="4" name="Cloud 3"/>
          <p:cNvSpPr/>
          <p:nvPr/>
        </p:nvSpPr>
        <p:spPr>
          <a:xfrm>
            <a:off x="10816856" y="396948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8</a:t>
            </a:r>
          </a:p>
        </p:txBody>
      </p:sp>
    </p:spTree>
    <p:extLst>
      <p:ext uri="{BB962C8B-B14F-4D97-AF65-F5344CB8AC3E}">
        <p14:creationId xmlns:p14="http://schemas.microsoft.com/office/powerpoint/2010/main" val="40598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ball is always dropped to only one player.  </a:t>
            </a:r>
          </a:p>
          <a:p>
            <a:r>
              <a:rPr lang="en-US" dirty="0"/>
              <a:t>All other players, </a:t>
            </a:r>
            <a:r>
              <a:rPr lang="en-US" u="sng" dirty="0"/>
              <a:t>from both teams</a:t>
            </a:r>
            <a:r>
              <a:rPr lang="en-US" dirty="0"/>
              <a:t>, must be 4 meters (4 ½ yards) away from where the ball is dropped.</a:t>
            </a:r>
          </a:p>
          <a:p>
            <a:r>
              <a:rPr lang="en-US" dirty="0"/>
              <a:t>The ball is in play when it touches the ground.</a:t>
            </a:r>
          </a:p>
          <a:p>
            <a:r>
              <a:rPr lang="en-US" dirty="0"/>
              <a:t>A goal may not be scored unless touched by a second player (on either team).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Dropped Ball—to only one player.  Always!</a:t>
            </a:r>
          </a:p>
        </p:txBody>
      </p:sp>
      <p:sp>
        <p:nvSpPr>
          <p:cNvPr id="4" name="Cloud 3"/>
          <p:cNvSpPr/>
          <p:nvPr/>
        </p:nvSpPr>
        <p:spPr>
          <a:xfrm>
            <a:off x="10997610" y="152398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8</a:t>
            </a:r>
          </a:p>
        </p:txBody>
      </p:sp>
    </p:spTree>
    <p:extLst>
      <p:ext uri="{BB962C8B-B14F-4D97-AF65-F5344CB8AC3E}">
        <p14:creationId xmlns:p14="http://schemas.microsoft.com/office/powerpoint/2010/main" val="15325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When play is stopped, if the ball is </a:t>
            </a:r>
            <a:r>
              <a:rPr lang="en-US" u="sng" dirty="0"/>
              <a:t>in the penalty area </a:t>
            </a:r>
            <a:r>
              <a:rPr lang="en-US" dirty="0"/>
              <a:t>or the ball was </a:t>
            </a:r>
            <a:r>
              <a:rPr lang="en-US" u="sng" dirty="0"/>
              <a:t>last touched in the penalty area</a:t>
            </a:r>
            <a:r>
              <a:rPr lang="en-US" dirty="0"/>
              <a:t>, then the ball is dropped to the goalkeeper.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Otherwise, the ball is dropped to the team of the player who </a:t>
            </a:r>
            <a:r>
              <a:rPr lang="en-US" u="sng" dirty="0"/>
              <a:t>last touched the ball </a:t>
            </a:r>
            <a:r>
              <a:rPr lang="en-US" dirty="0"/>
              <a:t>at the spot the ball was last touched (last touched by the player, or where touched by an outside agent or game official).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Dropped Ball—who gets it?</a:t>
            </a:r>
          </a:p>
        </p:txBody>
      </p:sp>
      <p:sp>
        <p:nvSpPr>
          <p:cNvPr id="5" name="Cloud 4"/>
          <p:cNvSpPr/>
          <p:nvPr/>
        </p:nvSpPr>
        <p:spPr>
          <a:xfrm>
            <a:off x="10880652" y="269356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8</a:t>
            </a:r>
          </a:p>
        </p:txBody>
      </p:sp>
    </p:spTree>
    <p:extLst>
      <p:ext uri="{BB962C8B-B14F-4D97-AF65-F5344CB8AC3E}">
        <p14:creationId xmlns:p14="http://schemas.microsoft.com/office/powerpoint/2010/main" val="34440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ball touches the referee (or an assistant referee on the field), the ball remains in play </a:t>
            </a:r>
            <a:r>
              <a:rPr lang="en-US" u="sng" dirty="0"/>
              <a:t>unless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ball goes in the goal,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 team starts a promising attack, 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 team loses possession to the other team.</a:t>
            </a:r>
          </a:p>
          <a:p>
            <a:r>
              <a:rPr lang="en-US" dirty="0"/>
              <a:t>If any of those three things happen, play stops and there is a dropped ball for the team that last touched the ball at the spot it touched the referee.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Darn it!  The ball hit the ref!</a:t>
            </a:r>
          </a:p>
        </p:txBody>
      </p:sp>
      <p:sp>
        <p:nvSpPr>
          <p:cNvPr id="4" name="Cloud 3"/>
          <p:cNvSpPr/>
          <p:nvPr/>
        </p:nvSpPr>
        <p:spPr>
          <a:xfrm>
            <a:off x="10901917" y="396948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Law 9</a:t>
            </a:r>
          </a:p>
        </p:txBody>
      </p:sp>
    </p:spTree>
    <p:extLst>
      <p:ext uri="{BB962C8B-B14F-4D97-AF65-F5344CB8AC3E}">
        <p14:creationId xmlns:p14="http://schemas.microsoft.com/office/powerpoint/2010/main" val="9935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kicks (and defensive free kicks within the penalty area) no longer need to leave the penalty area—the ball is in play immediately when it is kicked and clearly moves.</a:t>
            </a:r>
          </a:p>
          <a:p>
            <a:r>
              <a:rPr lang="en-US" dirty="0"/>
              <a:t>Opponents must to be outside the penalty area until the ball is kicked.</a:t>
            </a:r>
          </a:p>
          <a:p>
            <a:r>
              <a:rPr lang="en-US" dirty="0"/>
              <a:t>For games using the build out line, this means that on a goal kick opponents may cross back over the build out line as soon as the ball is kicked.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Kicks in Play when Kicked</a:t>
            </a:r>
          </a:p>
        </p:txBody>
      </p:sp>
      <p:sp>
        <p:nvSpPr>
          <p:cNvPr id="4" name="Cloud 3"/>
          <p:cNvSpPr/>
          <p:nvPr/>
        </p:nvSpPr>
        <p:spPr>
          <a:xfrm>
            <a:off x="10792337" y="191240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Laws</a:t>
            </a:r>
            <a:r>
              <a:rPr lang="en-US" b="1" dirty="0"/>
              <a:t> </a:t>
            </a:r>
            <a:r>
              <a:rPr lang="en-US" sz="1100" b="1" dirty="0"/>
              <a:t>13 &amp; 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70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Coaches will be shown yellow and red cards for inappropriate behavior.</a:t>
            </a:r>
          </a:p>
          <a:p>
            <a:r>
              <a:rPr lang="en-US" dirty="0"/>
              <a:t>This is not a change in what behavior is acceptable—the cards will be used to clearly communicate the level of unacceptable behavior.</a:t>
            </a:r>
          </a:p>
          <a:p>
            <a:r>
              <a:rPr lang="en-US" dirty="0"/>
              <a:t>Examples of conduct that would warrant a warning, caution, or expulsion are included in Law 12.</a:t>
            </a:r>
          </a:p>
          <a:p>
            <a:r>
              <a:rPr lang="en-US" dirty="0"/>
              <a:t>Cards still may </a:t>
            </a:r>
            <a:r>
              <a:rPr lang="en-US" u="sng" dirty="0"/>
              <a:t>not</a:t>
            </a:r>
            <a:r>
              <a:rPr lang="en-US" dirty="0"/>
              <a:t> be used with parents or other spectators.</a:t>
            </a:r>
          </a:p>
          <a:p>
            <a:r>
              <a:rPr lang="en-US" dirty="0"/>
              <a:t>Coaches are reminded that AYSO expects their behavior to be consistent with the AYSO philosophies of good sportsmanship and positive coaching. </a:t>
            </a:r>
          </a:p>
          <a:p>
            <a:r>
              <a:rPr lang="en-US" dirty="0"/>
              <a:t>As with players, all cards issued to coaches </a:t>
            </a:r>
            <a:r>
              <a:rPr lang="en-US" u="sng" dirty="0"/>
              <a:t>must</a:t>
            </a:r>
            <a:r>
              <a:rPr lang="en-US" dirty="0"/>
              <a:t> be reported on game cards.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Cards for Coaches</a:t>
            </a:r>
          </a:p>
        </p:txBody>
      </p:sp>
      <p:sp>
        <p:nvSpPr>
          <p:cNvPr id="4" name="Cloud 3"/>
          <p:cNvSpPr/>
          <p:nvPr/>
        </p:nvSpPr>
        <p:spPr>
          <a:xfrm>
            <a:off x="10792337" y="345592"/>
            <a:ext cx="1052623" cy="1063255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Laws </a:t>
            </a:r>
            <a:r>
              <a:rPr lang="en-US" sz="1200" b="1" dirty="0"/>
              <a:t>5 &amp; 12</a:t>
            </a:r>
          </a:p>
        </p:txBody>
      </p:sp>
    </p:spTree>
    <p:extLst>
      <p:ext uri="{BB962C8B-B14F-4D97-AF65-F5344CB8AC3E}">
        <p14:creationId xmlns:p14="http://schemas.microsoft.com/office/powerpoint/2010/main" val="32773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9 Exp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YSO Workshop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019 Expo" id="{98014C4E-8E1D-40D7-9362-F13D56BF6248}" vid="{A066D4E2-6BBE-4425-AA88-EA3D63CD09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Expo</Template>
  <TotalTime>252</TotalTime>
  <Words>933</Words>
  <Application>Microsoft Office PowerPoint</Application>
  <PresentationFormat>Custom</PresentationFormat>
  <Paragraphs>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2019 Expo</vt:lpstr>
      <vt:lpstr>LOTG Changes for 2019-20</vt:lpstr>
      <vt:lpstr>Law Changes 2019-20</vt:lpstr>
      <vt:lpstr>Hand Ball Ref!</vt:lpstr>
      <vt:lpstr>An Extra Choice at the Coin Flip</vt:lpstr>
      <vt:lpstr>Dropped Ball—to only one player.  Always!</vt:lpstr>
      <vt:lpstr>Dropped Ball—who gets it?</vt:lpstr>
      <vt:lpstr>Darn it!  The ball hit the ref!</vt:lpstr>
      <vt:lpstr>Goal Kicks in Play when Kicked</vt:lpstr>
      <vt:lpstr>Cards for Coaches</vt:lpstr>
      <vt:lpstr>Penalty kicks—GK one foot on the line</vt:lpstr>
      <vt:lpstr>“Pass Back”?</vt:lpstr>
      <vt:lpstr>Walls</vt:lpstr>
      <vt:lpstr>Indirect Free Kick Signal Can End Sooner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Taidgh Simpson</dc:creator>
  <cp:keywords>BOTWClass: Public</cp:keywords>
  <cp:lastModifiedBy>Samir</cp:lastModifiedBy>
  <cp:revision>19</cp:revision>
  <dcterms:created xsi:type="dcterms:W3CDTF">2019-05-08T22:34:00Z</dcterms:created>
  <dcterms:modified xsi:type="dcterms:W3CDTF">2019-07-28T01:09:57Z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169f6730-19ef-4862-9a65-22cdced36bc5</vt:lpwstr>
  </property>
  <property fmtid="{D5CDD505-2E9C-101B-9397-08002B2CF9AE}" pid="3" name="Markings">
    <vt:lpwstr>0</vt:lpwstr>
  </property>
  <property fmtid="{D5CDD505-2E9C-101B-9397-08002B2CF9AE}" pid="4" name="BOTWClass">
    <vt:lpwstr>Public</vt:lpwstr>
  </property>
  <property fmtid="{D5CDD505-2E9C-101B-9397-08002B2CF9AE}" pid="5" name="ApplyVisualMarking">
    <vt:lpwstr>None</vt:lpwstr>
  </property>
</Properties>
</file>