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70" r:id="rId3"/>
    <p:sldId id="257" r:id="rId4"/>
    <p:sldId id="281" r:id="rId5"/>
    <p:sldId id="273" r:id="rId6"/>
    <p:sldId id="306" r:id="rId7"/>
    <p:sldId id="282" r:id="rId8"/>
    <p:sldId id="307" r:id="rId9"/>
    <p:sldId id="283" r:id="rId10"/>
    <p:sldId id="284" r:id="rId11"/>
    <p:sldId id="285" r:id="rId12"/>
    <p:sldId id="274" r:id="rId13"/>
    <p:sldId id="275" r:id="rId14"/>
    <p:sldId id="259" r:id="rId15"/>
    <p:sldId id="278" r:id="rId16"/>
    <p:sldId id="260" r:id="rId17"/>
    <p:sldId id="279" r:id="rId18"/>
    <p:sldId id="276" r:id="rId19"/>
    <p:sldId id="258" r:id="rId20"/>
    <p:sldId id="286" r:id="rId21"/>
    <p:sldId id="287" r:id="rId22"/>
    <p:sldId id="288" r:id="rId23"/>
    <p:sldId id="292" r:id="rId24"/>
    <p:sldId id="289" r:id="rId25"/>
    <p:sldId id="300" r:id="rId26"/>
    <p:sldId id="301" r:id="rId27"/>
    <p:sldId id="280" r:id="rId28"/>
    <p:sldId id="295" r:id="rId29"/>
    <p:sldId id="296" r:id="rId30"/>
    <p:sldId id="297" r:id="rId31"/>
    <p:sldId id="294" r:id="rId32"/>
    <p:sldId id="293" r:id="rId33"/>
    <p:sldId id="298" r:id="rId34"/>
    <p:sldId id="299" r:id="rId35"/>
    <p:sldId id="302" r:id="rId36"/>
    <p:sldId id="303" r:id="rId37"/>
    <p:sldId id="304" r:id="rId38"/>
    <p:sldId id="305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23C7A16-08E5-4541-B119-FF7A94A1215D}">
          <p14:sldIdLst>
            <p14:sldId id="270"/>
            <p14:sldId id="257"/>
            <p14:sldId id="281"/>
            <p14:sldId id="273"/>
            <p14:sldId id="306"/>
            <p14:sldId id="282"/>
            <p14:sldId id="307"/>
            <p14:sldId id="283"/>
            <p14:sldId id="284"/>
            <p14:sldId id="285"/>
            <p14:sldId id="274"/>
            <p14:sldId id="275"/>
            <p14:sldId id="259"/>
            <p14:sldId id="278"/>
            <p14:sldId id="260"/>
            <p14:sldId id="279"/>
            <p14:sldId id="276"/>
            <p14:sldId id="258"/>
            <p14:sldId id="286"/>
            <p14:sldId id="287"/>
            <p14:sldId id="288"/>
            <p14:sldId id="292"/>
            <p14:sldId id="289"/>
            <p14:sldId id="300"/>
            <p14:sldId id="301"/>
            <p14:sldId id="280"/>
            <p14:sldId id="295"/>
            <p14:sldId id="296"/>
            <p14:sldId id="297"/>
            <p14:sldId id="294"/>
            <p14:sldId id="293"/>
            <p14:sldId id="298"/>
            <p14:sldId id="299"/>
            <p14:sldId id="302"/>
            <p14:sldId id="303"/>
            <p14:sldId id="304"/>
            <p14:sldId id="30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6433" autoAdjust="0"/>
  </p:normalViewPr>
  <p:slideViewPr>
    <p:cSldViewPr snapToGrid="0" showGuides="1">
      <p:cViewPr>
        <p:scale>
          <a:sx n="78" d="100"/>
          <a:sy n="78" d="100"/>
        </p:scale>
        <p:origin x="-378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0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53200"/>
            <a:ext cx="9144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41692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65517"/>
            <a:ext cx="9144000" cy="2277837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43770"/>
            <a:ext cx="9144000" cy="1426299"/>
          </a:xfrm>
        </p:spPr>
        <p:txBody>
          <a:bodyPr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347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931" y="1445624"/>
            <a:ext cx="10972800" cy="4731340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18931" y="365125"/>
            <a:ext cx="10972800" cy="941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67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plit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553" y="1445624"/>
            <a:ext cx="5347064" cy="4731340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9553" y="365125"/>
            <a:ext cx="10955383" cy="941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52754" y="1445624"/>
            <a:ext cx="5303520" cy="4731340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44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Me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553" y="1445624"/>
            <a:ext cx="5347064" cy="4731340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9553" y="365125"/>
            <a:ext cx="10955383" cy="941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52754" y="1445624"/>
            <a:ext cx="5303520" cy="4731340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51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plit Content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19553" y="2098220"/>
            <a:ext cx="5347064" cy="4078743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/>
          </p:nvPr>
        </p:nvSpPr>
        <p:spPr>
          <a:xfrm>
            <a:off x="6252754" y="2098220"/>
            <a:ext cx="5303520" cy="4078743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19125" y="1452563"/>
            <a:ext cx="5346700" cy="531812"/>
          </a:xfrm>
        </p:spPr>
        <p:txBody>
          <a:bodyPr>
            <a:normAutofit/>
          </a:bodyPr>
          <a:lstStyle>
            <a:lvl5pPr marL="0" indent="0" algn="ctr">
              <a:buNone/>
              <a:defRPr sz="32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1"/>
          <p:cNvSpPr>
            <a:spLocks noGrp="1"/>
          </p:cNvSpPr>
          <p:nvPr>
            <p:ph type="body" sz="quarter" idx="15"/>
          </p:nvPr>
        </p:nvSpPr>
        <p:spPr>
          <a:xfrm>
            <a:off x="6231164" y="1452563"/>
            <a:ext cx="5346700" cy="531812"/>
          </a:xfrm>
        </p:spPr>
        <p:txBody>
          <a:bodyPr>
            <a:normAutofit/>
          </a:bodyPr>
          <a:lstStyle>
            <a:lvl5pPr marL="0" indent="0" algn="ctr">
              <a:buNone/>
              <a:defRPr sz="32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9621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page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310495"/>
            <a:ext cx="9144000" cy="2277837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en-US" dirty="0" smtClean="0"/>
              <a:t>Click to edit Section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688748"/>
            <a:ext cx="9144000" cy="1426299"/>
          </a:xfrm>
        </p:spPr>
        <p:txBody>
          <a:bodyPr>
            <a:normAutofit/>
          </a:bodyPr>
          <a:lstStyle>
            <a:lvl1pPr marL="0" indent="0" algn="l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Section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3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8931" y="365125"/>
            <a:ext cx="10972800" cy="9411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70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page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665517"/>
            <a:ext cx="9144000" cy="2277837"/>
          </a:xfrm>
        </p:spPr>
        <p:txBody>
          <a:bodyPr anchor="b"/>
          <a:lstStyle>
            <a:lvl1pPr algn="ctr">
              <a:defRPr sz="6000" b="1" baseline="0"/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043770"/>
            <a:ext cx="9144000" cy="1426299"/>
          </a:xfrm>
        </p:spPr>
        <p:txBody>
          <a:bodyPr>
            <a:normAutofit/>
          </a:bodyPr>
          <a:lstStyle>
            <a:lvl1pPr marL="0" indent="0" algn="ctr">
              <a:buNone/>
              <a:defRPr sz="4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25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690688"/>
            <a:ext cx="10972800" cy="4486275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3200"/>
            </a:lvl1pPr>
            <a:lvl2pPr>
              <a:spcBef>
                <a:spcPts val="1000"/>
              </a:spcBef>
              <a:defRPr sz="3000"/>
            </a:lvl2pPr>
            <a:lvl3pPr>
              <a:spcBef>
                <a:spcPts val="1000"/>
              </a:spcBef>
              <a:defRPr sz="2800"/>
            </a:lvl3pPr>
            <a:lvl4pPr>
              <a:spcBef>
                <a:spcPts val="1000"/>
              </a:spcBef>
              <a:defRPr sz="2800"/>
            </a:lvl4pPr>
            <a:lvl5pPr>
              <a:spcBef>
                <a:spcPts val="1000"/>
              </a:spcBef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</p:spPr>
        <p:txBody>
          <a:bodyPr>
            <a:normAutofit/>
          </a:bodyPr>
          <a:lstStyle>
            <a:lvl1pPr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192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53200"/>
            <a:ext cx="9144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page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	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293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90688"/>
            <a:ext cx="5410200" cy="4486275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3200"/>
            </a:lvl1pPr>
            <a:lvl2pPr>
              <a:spcBef>
                <a:spcPts val="1000"/>
              </a:spcBef>
              <a:defRPr sz="3000"/>
            </a:lvl2pPr>
            <a:lvl3pPr>
              <a:spcBef>
                <a:spcPts val="1000"/>
              </a:spcBef>
              <a:defRPr sz="2800"/>
            </a:lvl3pPr>
            <a:lvl4pPr>
              <a:spcBef>
                <a:spcPts val="1000"/>
              </a:spcBef>
              <a:defRPr sz="2800"/>
            </a:lvl4pPr>
            <a:lvl5pPr>
              <a:spcBef>
                <a:spcPts val="1000"/>
              </a:spcBef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410200" cy="4486275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3200"/>
            </a:lvl1pPr>
            <a:lvl2pPr>
              <a:spcBef>
                <a:spcPts val="1000"/>
              </a:spcBef>
              <a:defRPr sz="3000"/>
            </a:lvl2pPr>
            <a:lvl3pPr>
              <a:spcBef>
                <a:spcPts val="1000"/>
              </a:spcBef>
              <a:defRPr sz="2800"/>
            </a:lvl3pPr>
            <a:lvl4pPr>
              <a:spcBef>
                <a:spcPts val="1000"/>
              </a:spcBef>
              <a:defRPr sz="2800"/>
            </a:lvl4pPr>
            <a:lvl5pPr>
              <a:spcBef>
                <a:spcPts val="1000"/>
              </a:spcBef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</p:spPr>
        <p:txBody>
          <a:bodyPr>
            <a:normAutofit/>
          </a:bodyPr>
          <a:lstStyle>
            <a:lvl1pPr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24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91640"/>
            <a:ext cx="10972800" cy="2209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962400"/>
            <a:ext cx="10972800" cy="2209800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</p:spPr>
        <p:txBody>
          <a:bodyPr>
            <a:normAutofit/>
          </a:bodyPr>
          <a:lstStyle>
            <a:lvl1pPr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5012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</p:spPr>
        <p:txBody>
          <a:bodyPr>
            <a:normAutofit/>
          </a:bodyPr>
          <a:lstStyle>
            <a:lvl1pPr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959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31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r Graphic (no waterm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38862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</p:spPr>
        <p:txBody>
          <a:bodyPr>
            <a:normAutofit/>
          </a:bodyPr>
          <a:lstStyle>
            <a:lvl1pPr>
              <a:defRPr sz="4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244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EAFC-D66B-4F07-8676-B2BFB633FA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29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tif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417639"/>
            <a:ext cx="10972800" cy="4708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53200"/>
            <a:ext cx="9144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smtClean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42521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8" r:id="rId7"/>
    <p:sldLayoutId id="2147483669" r:id="rId8"/>
    <p:sldLayoutId id="2147483670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anose="020B0502020104020203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063" y="459198"/>
            <a:ext cx="10943566" cy="8595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063" y="1371600"/>
            <a:ext cx="10943566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2993" y="6618289"/>
            <a:ext cx="938893" cy="239711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D0189F1-EC55-294F-BF7E-3E41999741CD}" type="datetimeFigureOut">
              <a:rPr lang="en-US" smtClean="0"/>
              <a:pPr/>
              <a:t>8/18/2019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821886" y="6618289"/>
            <a:ext cx="370114" cy="23971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20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tatic-3eb8.kxcdn.com/documents/793/103202_200519_LotG_201920_EN_SinglePage.pdf" TargetMode="Externa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Laws of the Game 2019/20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Changes and Guidance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25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Divisions with substitution breaks midway through each half should still require players to exit at the halfway line. 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Law only applies to those Regions who </a:t>
            </a:r>
            <a:r>
              <a:rPr lang="en-US" dirty="0" smtClean="0"/>
              <a:t>use monitored substitutions at 16U and 18U. </a:t>
            </a:r>
            <a:endParaRPr lang="en-US" dirty="0"/>
          </a:p>
          <a:p>
            <a:pPr lvl="1"/>
            <a:r>
              <a:rPr lang="en-US" dirty="0" smtClean="0"/>
              <a:t>The Law is designed to minimize the time spent for substitutions.  </a:t>
            </a:r>
          </a:p>
          <a:p>
            <a:pPr lvl="2"/>
            <a:r>
              <a:rPr lang="en-US" dirty="0" smtClean="0"/>
              <a:t>Where applicable, players should be allowed to exit the field of play at the closest boundary line, and the substitute beckoned on. </a:t>
            </a:r>
          </a:p>
          <a:p>
            <a:pPr lvl="2"/>
            <a:r>
              <a:rPr lang="en-US" dirty="0" smtClean="0"/>
              <a:t>It is recommended that referees give the substitute the opportunity to get in position before restarting play.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3 – The Players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7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3. Powers and Duties – Disciplinary action</a:t>
            </a:r>
          </a:p>
          <a:p>
            <a:pPr marL="0" indent="0">
              <a:buNone/>
            </a:pPr>
            <a:r>
              <a:rPr lang="en-US" b="1" dirty="0" smtClean="0"/>
              <a:t>Referees can now show coaches yellow and red cards</a:t>
            </a:r>
            <a:endParaRPr lang="en-US" b="1" dirty="0"/>
          </a:p>
          <a:p>
            <a:pPr lvl="1"/>
            <a:r>
              <a:rPr lang="en-US" dirty="0" smtClean="0"/>
              <a:t>Cards will be used to more clearly communicate the level of unacceptable behavior.</a:t>
            </a:r>
          </a:p>
          <a:p>
            <a:pPr lvl="1"/>
            <a:r>
              <a:rPr lang="en-US" dirty="0"/>
              <a:t>Specific examples of conduct that would result in a warning, caution, or sending-off are included in Law 12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If the offender cannot be identified, the senior coach who is in the technical area at the time will receive the yellow or red card. </a:t>
            </a:r>
          </a:p>
          <a:p>
            <a:pPr lvl="1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5 – The Referee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07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</a:p>
          <a:p>
            <a:r>
              <a:rPr lang="en-US" dirty="0"/>
              <a:t>Referees could previously caution and send off </a:t>
            </a:r>
            <a:r>
              <a:rPr lang="en-US" dirty="0" smtClean="0"/>
              <a:t>coaches.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only change in 2019/20 is the physical display of the cards.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same “ladder of control” </a:t>
            </a:r>
            <a:r>
              <a:rPr lang="en-US" dirty="0" smtClean="0"/>
              <a:t>MUST be used when dealing with coaches not acting in a responsible manner.  </a:t>
            </a:r>
            <a:endParaRPr lang="en-US" dirty="0"/>
          </a:p>
          <a:p>
            <a:r>
              <a:rPr lang="en-US" dirty="0"/>
              <a:t>Parents and spectators can be sent-off by the </a:t>
            </a:r>
            <a:r>
              <a:rPr lang="en-US" dirty="0" smtClean="0"/>
              <a:t>referee, but </a:t>
            </a:r>
            <a:r>
              <a:rPr lang="en-US" b="1" dirty="0" smtClean="0"/>
              <a:t>cards </a:t>
            </a:r>
            <a:r>
              <a:rPr lang="en-US" b="1" u="sng" dirty="0" smtClean="0"/>
              <a:t>must not</a:t>
            </a:r>
            <a:r>
              <a:rPr lang="en-US" b="1" dirty="0" smtClean="0"/>
              <a:t> </a:t>
            </a:r>
            <a:r>
              <a:rPr lang="en-US" dirty="0" smtClean="0"/>
              <a:t>be used.</a:t>
            </a:r>
          </a:p>
          <a:p>
            <a:pPr lvl="1"/>
            <a:r>
              <a:rPr lang="en-US" dirty="0" smtClean="0"/>
              <a:t>Coaches are still responsible for the behavior of their sidelines.</a:t>
            </a:r>
          </a:p>
          <a:p>
            <a:pPr lvl="1"/>
            <a:r>
              <a:rPr lang="en-US" dirty="0" smtClean="0"/>
              <a:t>Coaches must not be cautioned or sent-off for parent behavior.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5 – The Referee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2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1. Kick-off - Procedure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winner of the coin flip may now choose either to kick off </a:t>
            </a:r>
            <a:r>
              <a:rPr lang="en-US" b="1" u="sng" dirty="0"/>
              <a:t>or</a:t>
            </a:r>
            <a:r>
              <a:rPr lang="en-US" b="1" dirty="0"/>
              <a:t> </a:t>
            </a:r>
            <a:r>
              <a:rPr lang="en-US" b="1" dirty="0" smtClean="0"/>
              <a:t>which goal </a:t>
            </a:r>
            <a:r>
              <a:rPr lang="en-US" b="1" dirty="0"/>
              <a:t>to </a:t>
            </a:r>
            <a:r>
              <a:rPr lang="en-US" b="1" dirty="0" smtClean="0"/>
              <a:t>attack</a:t>
            </a:r>
            <a:endParaRPr lang="en-US" b="1" dirty="0"/>
          </a:p>
          <a:p>
            <a:pPr lvl="1"/>
            <a:r>
              <a:rPr lang="en-US" dirty="0" smtClean="0"/>
              <a:t>If the winner chooses to kick off, the other team chooses which goal to attack in the first half.</a:t>
            </a:r>
          </a:p>
          <a:p>
            <a:pPr lvl="1"/>
            <a:r>
              <a:rPr lang="en-US" dirty="0" smtClean="0"/>
              <a:t>If the winner chooses a goal to attack, the other team kicks off to start the game.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8 – The Start and Restart of 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88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r>
              <a:rPr lang="en-US" dirty="0" smtClean="0"/>
              <a:t>An example of the question for winner of the coin toss: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Would you like to kick off, or to choose which side to attack?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If the winner chooses the kick-off, the referee should ask the other team? “</a:t>
            </a:r>
            <a:r>
              <a:rPr lang="en-US" i="1" dirty="0" smtClean="0"/>
              <a:t>Which side would you like to attack?</a:t>
            </a:r>
            <a:r>
              <a:rPr lang="en-US" dirty="0" smtClean="0"/>
              <a:t>”</a:t>
            </a:r>
          </a:p>
          <a:p>
            <a:pPr lvl="2"/>
            <a:r>
              <a:rPr lang="en-US" dirty="0"/>
              <a:t>If the </a:t>
            </a:r>
            <a:r>
              <a:rPr lang="en-US" dirty="0" smtClean="0"/>
              <a:t>winner opts to choose the side to attack, </a:t>
            </a:r>
            <a:r>
              <a:rPr lang="en-US" dirty="0"/>
              <a:t>the referee should </a:t>
            </a:r>
            <a:r>
              <a:rPr lang="en-US" dirty="0" smtClean="0"/>
              <a:t>inform the </a:t>
            </a:r>
            <a:r>
              <a:rPr lang="en-US" dirty="0"/>
              <a:t>other </a:t>
            </a:r>
            <a:r>
              <a:rPr lang="en-US" dirty="0" smtClean="0"/>
              <a:t>team: “</a:t>
            </a:r>
            <a:r>
              <a:rPr lang="en-US" i="1" dirty="0" smtClean="0"/>
              <a:t>You will kick off to start the game.</a:t>
            </a:r>
            <a:r>
              <a:rPr lang="en-US" dirty="0" smtClean="0"/>
              <a:t>”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8 – The Start and Restart of 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77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2. Dropped ball - Procedure</a:t>
            </a:r>
          </a:p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ball is </a:t>
            </a:r>
            <a:r>
              <a:rPr lang="en-US" b="1" dirty="0" smtClean="0"/>
              <a:t>now dropped </a:t>
            </a:r>
            <a:r>
              <a:rPr lang="en-US" b="1" dirty="0"/>
              <a:t>to only </a:t>
            </a:r>
            <a:r>
              <a:rPr lang="en-US" b="1" u="sng" dirty="0"/>
              <a:t>one</a:t>
            </a:r>
            <a:r>
              <a:rPr lang="en-US" b="1" dirty="0"/>
              <a:t> </a:t>
            </a:r>
            <a:r>
              <a:rPr lang="en-US" b="1" dirty="0" smtClean="0"/>
              <a:t>player</a:t>
            </a:r>
            <a:endParaRPr lang="en-US" b="1" dirty="0"/>
          </a:p>
          <a:p>
            <a:pPr lvl="1"/>
            <a:r>
              <a:rPr lang="en-US" dirty="0"/>
              <a:t>All other players, from </a:t>
            </a:r>
            <a:r>
              <a:rPr lang="en-US" u="sng" dirty="0"/>
              <a:t>both</a:t>
            </a:r>
            <a:r>
              <a:rPr lang="en-US" dirty="0"/>
              <a:t> teams, must be 4 ½ yards </a:t>
            </a:r>
            <a:r>
              <a:rPr lang="en-US" dirty="0" smtClean="0"/>
              <a:t>(4 meters) </a:t>
            </a:r>
            <a:r>
              <a:rPr lang="en-US" dirty="0"/>
              <a:t>away from where the ball is dropped.</a:t>
            </a:r>
          </a:p>
          <a:p>
            <a:pPr lvl="1"/>
            <a:r>
              <a:rPr lang="en-US" dirty="0"/>
              <a:t>The ball is in play when it touches the ground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ball is </a:t>
            </a:r>
            <a:r>
              <a:rPr lang="en-US" dirty="0" smtClean="0"/>
              <a:t>always dropped </a:t>
            </a:r>
            <a:r>
              <a:rPr lang="en-US" dirty="0"/>
              <a:t>for the </a:t>
            </a:r>
            <a:r>
              <a:rPr lang="en-US" dirty="0" smtClean="0"/>
              <a:t>goalkeeper in their own penalty area if, when play was stopped:</a:t>
            </a:r>
            <a:endParaRPr lang="en-US" dirty="0"/>
          </a:p>
          <a:p>
            <a:pPr lvl="2"/>
            <a:r>
              <a:rPr lang="en-US" dirty="0" smtClean="0"/>
              <a:t>the ball </a:t>
            </a:r>
            <a:r>
              <a:rPr lang="en-US" dirty="0"/>
              <a:t>is in </a:t>
            </a:r>
            <a:r>
              <a:rPr lang="en-US" dirty="0" smtClean="0"/>
              <a:t>their own penalty area </a:t>
            </a:r>
            <a:r>
              <a:rPr lang="en-US" dirty="0"/>
              <a:t>or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ball was last touched </a:t>
            </a:r>
            <a:r>
              <a:rPr lang="en-US" dirty="0" smtClean="0"/>
              <a:t>(by either team) in their own penalty area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8 – The Start and Restart of 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52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r>
              <a:rPr lang="en-US" dirty="0" smtClean="0"/>
              <a:t>Be understanding: Many players (and coaches and parents) will be confused by this initially. </a:t>
            </a:r>
          </a:p>
          <a:p>
            <a:pPr lvl="1"/>
            <a:r>
              <a:rPr lang="en-US" dirty="0" smtClean="0"/>
              <a:t>The referee should give the players adequate notice and time to get into position before restarting with a dropped ball.</a:t>
            </a:r>
          </a:p>
          <a:p>
            <a:r>
              <a:rPr lang="en-US" dirty="0" smtClean="0"/>
              <a:t>Referees should ensure the restart is fair for the team that last had possession when play was stopped. </a:t>
            </a:r>
          </a:p>
          <a:p>
            <a:pPr lvl="1"/>
            <a:r>
              <a:rPr lang="en-US" dirty="0" smtClean="0"/>
              <a:t>Eyeball it: Referees do not have to count off steps for the restart.</a:t>
            </a:r>
          </a:p>
          <a:p>
            <a:pPr lvl="1"/>
            <a:r>
              <a:rPr lang="en-US" dirty="0" smtClean="0"/>
              <a:t>BUT: make sure the disadvantaged team has a fair chance to play.</a:t>
            </a:r>
          </a:p>
          <a:p>
            <a:r>
              <a:rPr lang="en-US" dirty="0" smtClean="0"/>
              <a:t>This restart applies to </a:t>
            </a:r>
            <a:r>
              <a:rPr lang="en-US" i="1" dirty="0" smtClean="0"/>
              <a:t>anytime</a:t>
            </a:r>
            <a:r>
              <a:rPr lang="en-US" dirty="0" smtClean="0"/>
              <a:t> play is stopped, including for injury, for outside interference,  or for misconduct.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8 – The Start and Restart of Play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8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1. Ball out of play</a:t>
            </a:r>
          </a:p>
          <a:p>
            <a:pPr marL="0" indent="0">
              <a:buNone/>
            </a:pPr>
            <a:r>
              <a:rPr lang="en-US" b="1" dirty="0" smtClean="0"/>
              <a:t>The ball is now considered out of play when it touches the referee </a:t>
            </a:r>
            <a:r>
              <a:rPr lang="en-US" b="1" i="1" dirty="0" smtClean="0"/>
              <a:t>in certain circumstances</a:t>
            </a:r>
            <a:r>
              <a:rPr lang="en-US" b="1" dirty="0" smtClean="0"/>
              <a:t>.</a:t>
            </a:r>
          </a:p>
          <a:p>
            <a:pPr lvl="1"/>
            <a:r>
              <a:rPr lang="en-US" dirty="0" smtClean="0"/>
              <a:t>Play is stopped </a:t>
            </a:r>
            <a:r>
              <a:rPr lang="en-US" dirty="0"/>
              <a:t>w</a:t>
            </a:r>
            <a:r>
              <a:rPr lang="en-US" dirty="0" smtClean="0"/>
              <a:t>hen the ball touches the referee (or assistant referee standing on the field of play) and:</a:t>
            </a:r>
          </a:p>
          <a:p>
            <a:pPr lvl="2"/>
            <a:r>
              <a:rPr lang="en-US" dirty="0" smtClean="0"/>
              <a:t>(either) team starts a promising attack or</a:t>
            </a:r>
          </a:p>
          <a:p>
            <a:pPr lvl="2"/>
            <a:r>
              <a:rPr lang="en-US" dirty="0" smtClean="0"/>
              <a:t>the ball goes directly into the goal or</a:t>
            </a:r>
          </a:p>
          <a:p>
            <a:pPr lvl="2"/>
            <a:r>
              <a:rPr lang="en-US" dirty="0" smtClean="0"/>
              <a:t>the team in possession changes</a:t>
            </a:r>
          </a:p>
          <a:p>
            <a:pPr lvl="1"/>
            <a:r>
              <a:rPr lang="en-US" dirty="0" smtClean="0"/>
              <a:t>The restart for all of these cases is a dropped ball.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9 – The Ball in and out of Play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624380" y="601147"/>
            <a:ext cx="2061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CreateGuideVertical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5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Direct free kick – Handling the ball</a:t>
            </a:r>
          </a:p>
          <a:p>
            <a:pPr marL="0" indent="0">
              <a:buNone/>
            </a:pPr>
            <a:r>
              <a:rPr lang="en-US" b="1" dirty="0" smtClean="0"/>
              <a:t>Major change to the interpretation of a handball offense </a:t>
            </a:r>
          </a:p>
          <a:p>
            <a:pPr lvl="1"/>
            <a:r>
              <a:rPr lang="en-US" dirty="0" smtClean="0"/>
              <a:t>It </a:t>
            </a:r>
            <a:r>
              <a:rPr lang="en-US" u="sng" dirty="0" smtClean="0"/>
              <a:t>is</a:t>
            </a:r>
            <a:r>
              <a:rPr lang="en-US" dirty="0" smtClean="0"/>
              <a:t> an offense if a player:</a:t>
            </a:r>
          </a:p>
          <a:p>
            <a:pPr lvl="2"/>
            <a:r>
              <a:rPr lang="en-US" dirty="0"/>
              <a:t>deliberately touches the ball with their hand/arm, including moving </a:t>
            </a:r>
            <a:r>
              <a:rPr lang="en-US" dirty="0" smtClean="0"/>
              <a:t>the hand/arm </a:t>
            </a:r>
            <a:r>
              <a:rPr lang="en-US" dirty="0"/>
              <a:t>towards the </a:t>
            </a:r>
            <a:r>
              <a:rPr lang="en-US" dirty="0" smtClean="0"/>
              <a:t>ball</a:t>
            </a:r>
          </a:p>
          <a:p>
            <a:pPr lvl="2"/>
            <a:r>
              <a:rPr lang="en-US" dirty="0" smtClean="0"/>
              <a:t>gains possession/control of the ball after it has touched their hand/arm and then: </a:t>
            </a:r>
          </a:p>
          <a:p>
            <a:pPr lvl="3"/>
            <a:r>
              <a:rPr lang="en-US" sz="2800" dirty="0" smtClean="0"/>
              <a:t>scores in the opponents’ goal or</a:t>
            </a:r>
          </a:p>
          <a:p>
            <a:pPr lvl="3"/>
            <a:r>
              <a:rPr lang="en-US" sz="2800" dirty="0" smtClean="0"/>
              <a:t>creates a goal-scoring opportunity </a:t>
            </a:r>
          </a:p>
          <a:p>
            <a:pPr lvl="2"/>
            <a:r>
              <a:rPr lang="en-US" dirty="0" smtClean="0"/>
              <a:t>scores in the opponents’ goal directly from their hand/arm, even if accidental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12 – 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2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Direct </a:t>
            </a:r>
            <a:r>
              <a:rPr lang="en-US" sz="2800" dirty="0"/>
              <a:t>free kick – Handling the </a:t>
            </a:r>
            <a:r>
              <a:rPr lang="en-US" sz="2800" dirty="0" smtClean="0"/>
              <a:t>ball</a:t>
            </a:r>
          </a:p>
          <a:p>
            <a:pPr marL="0" indent="0">
              <a:buNone/>
            </a:pPr>
            <a:r>
              <a:rPr lang="en-US" b="1" dirty="0"/>
              <a:t>Major change to the interpretation of a handball offense </a:t>
            </a:r>
          </a:p>
          <a:p>
            <a:pPr lvl="1"/>
            <a:r>
              <a:rPr lang="en-US" dirty="0" smtClean="0"/>
              <a:t>It </a:t>
            </a:r>
            <a:r>
              <a:rPr lang="en-US" u="sng" dirty="0" smtClean="0"/>
              <a:t>is usually </a:t>
            </a:r>
            <a:r>
              <a:rPr lang="en-US" dirty="0" smtClean="0"/>
              <a:t>a handball offense should be penalized if a player:</a:t>
            </a:r>
            <a:endParaRPr lang="en-US" dirty="0"/>
          </a:p>
          <a:p>
            <a:pPr lvl="2"/>
            <a:r>
              <a:rPr lang="en-US" dirty="0"/>
              <a:t> touches the ball with their hand/arm when:</a:t>
            </a:r>
          </a:p>
          <a:p>
            <a:pPr lvl="3"/>
            <a:r>
              <a:rPr lang="en-US" sz="2800" dirty="0" smtClean="0"/>
              <a:t>the </a:t>
            </a:r>
            <a:r>
              <a:rPr lang="en-US" sz="2800" dirty="0"/>
              <a:t>hand/arm has made their body unnaturally </a:t>
            </a:r>
            <a:r>
              <a:rPr lang="en-US" sz="2800" dirty="0" smtClean="0"/>
              <a:t>bigger or</a:t>
            </a:r>
            <a:endParaRPr lang="en-US" sz="2800" dirty="0"/>
          </a:p>
          <a:p>
            <a:pPr lvl="3"/>
            <a:r>
              <a:rPr lang="en-US" sz="2800" dirty="0" smtClean="0"/>
              <a:t>the </a:t>
            </a:r>
            <a:r>
              <a:rPr lang="en-US" sz="2800" dirty="0"/>
              <a:t>hand/arm is above/beyond their shoulder level (unless the </a:t>
            </a:r>
            <a:r>
              <a:rPr lang="en-US" sz="2800" dirty="0" smtClean="0"/>
              <a:t>player deliberately </a:t>
            </a:r>
            <a:r>
              <a:rPr lang="en-US" sz="2800" dirty="0"/>
              <a:t>plays the ball which then touches their </a:t>
            </a:r>
            <a:r>
              <a:rPr lang="en-US" sz="2800" dirty="0" smtClean="0"/>
              <a:t>hand/arm)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12 – 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Law change is presented in two parts: as it is written in the Laws of the Game by IFAB, and guidance as to how it will be applied in AYSO games. </a:t>
            </a:r>
          </a:p>
          <a:p>
            <a:r>
              <a:rPr lang="en-US" dirty="0" smtClean="0"/>
              <a:t>IFAB</a:t>
            </a:r>
          </a:p>
          <a:p>
            <a:pPr lvl="1"/>
            <a:r>
              <a:rPr lang="en-US" dirty="0" smtClean="0"/>
              <a:t>The reference to where each change can be found in the Laws of the Game is noted. </a:t>
            </a:r>
            <a:endParaRPr lang="en-US" dirty="0"/>
          </a:p>
          <a:p>
            <a:r>
              <a:rPr lang="en-US" dirty="0" smtClean="0"/>
              <a:t>AYSO Guidance</a:t>
            </a:r>
            <a:endParaRPr lang="en-US" dirty="0"/>
          </a:p>
          <a:p>
            <a:pPr lvl="1"/>
            <a:r>
              <a:rPr lang="en-US" dirty="0" smtClean="0"/>
              <a:t>These explanations are</a:t>
            </a:r>
            <a:r>
              <a:rPr lang="en-US" dirty="0"/>
              <a:t> </a:t>
            </a:r>
            <a:r>
              <a:rPr lang="en-US" dirty="0" smtClean="0"/>
              <a:t>provided by AYSO to help referees apply the new Law changes. 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3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Direct free kick – Handling the ball</a:t>
            </a:r>
          </a:p>
          <a:p>
            <a:pPr marL="0" indent="0">
              <a:buNone/>
            </a:pPr>
            <a:r>
              <a:rPr lang="en-US" b="1" dirty="0" smtClean="0"/>
              <a:t>Major change to the interpretation of a handball offense </a:t>
            </a:r>
          </a:p>
          <a:p>
            <a:pPr lvl="1"/>
            <a:r>
              <a:rPr lang="en-US" dirty="0" smtClean="0"/>
              <a:t>Excepting the previously-mentioned offenses, it </a:t>
            </a:r>
            <a:r>
              <a:rPr lang="en-US" u="sng" dirty="0" smtClean="0"/>
              <a:t>is usually not </a:t>
            </a:r>
            <a:r>
              <a:rPr lang="en-US" dirty="0" smtClean="0"/>
              <a:t>a handball offence if the ball touches a player’s hand/arm: </a:t>
            </a:r>
          </a:p>
          <a:p>
            <a:pPr lvl="2"/>
            <a:r>
              <a:rPr lang="en-US" sz="3000" dirty="0" smtClean="0"/>
              <a:t>directly from the player’s own head or body (including the foot)</a:t>
            </a:r>
          </a:p>
          <a:p>
            <a:pPr lvl="2"/>
            <a:r>
              <a:rPr lang="en-US" sz="3000" dirty="0" smtClean="0"/>
              <a:t>directly from the head or body (including the foot) of another player who is close</a:t>
            </a:r>
          </a:p>
          <a:p>
            <a:pPr lvl="2"/>
            <a:r>
              <a:rPr lang="en-US" sz="3000" dirty="0" smtClean="0"/>
              <a:t>if the hand/arm is close to the body and does not make the body unnaturally bigger</a:t>
            </a:r>
          </a:p>
          <a:p>
            <a:pPr lvl="2"/>
            <a:r>
              <a:rPr lang="en-US" sz="3000" dirty="0" smtClean="0"/>
              <a:t>when a player falls and the hand/arm is between the body and the ground to support the body, but not extended laterally or vertically away from the body</a:t>
            </a:r>
            <a:endParaRPr lang="en-US" sz="3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Law 12 – 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86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8931" y="1445624"/>
            <a:ext cx="11068244" cy="363016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</a:p>
          <a:p>
            <a:pPr lvl="1"/>
            <a:r>
              <a:rPr lang="en-US" dirty="0" smtClean="0"/>
              <a:t>What is and what is not handball can be divided into 3 categories.</a:t>
            </a:r>
          </a:p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12 – Fouls and Misconduct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6056" y="2475755"/>
            <a:ext cx="3657600" cy="3631763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 anchor="t" anchorCtr="0">
            <a:spAutoFit/>
          </a:bodyPr>
          <a:lstStyle/>
          <a:p>
            <a:pPr algn="ctr"/>
            <a:r>
              <a:rPr lang="en-US" sz="2800" b="1" dirty="0" smtClean="0"/>
              <a:t>Always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Deliberate handball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Gains possession </a:t>
            </a:r>
            <a:r>
              <a:rPr lang="en-US" sz="2600" i="1" dirty="0" smtClean="0"/>
              <a:t>and</a:t>
            </a:r>
          </a:p>
          <a:p>
            <a:pPr marL="640080" lvl="1" indent="-182880">
              <a:buFont typeface="Arial" panose="020B0604020202020204" pitchFamily="34" charset="0"/>
              <a:buChar char="•"/>
            </a:pPr>
            <a:r>
              <a:rPr lang="en-US" sz="2400" dirty="0" smtClean="0"/>
              <a:t>Scores a goal or</a:t>
            </a:r>
          </a:p>
          <a:p>
            <a:pPr marL="640080" lvl="1" indent="-182880">
              <a:buFont typeface="Arial" panose="020B0604020202020204" pitchFamily="34" charset="0"/>
              <a:buChar char="•"/>
            </a:pPr>
            <a:r>
              <a:rPr lang="en-US" sz="2400" dirty="0" smtClean="0"/>
              <a:t>Creates a goal-scoring opportunity</a:t>
            </a:r>
          </a:p>
          <a:p>
            <a:pPr marL="182880" lvl="0" indent="-182880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prstClr val="black"/>
                </a:solidFill>
              </a:rPr>
              <a:t>Scores directly with the hand/arm (even if accidental)</a:t>
            </a:r>
            <a:endParaRPr lang="en-US" sz="2600" dirty="0"/>
          </a:p>
        </p:txBody>
      </p:sp>
      <p:sp>
        <p:nvSpPr>
          <p:cNvPr id="8" name="TextBox 7"/>
          <p:cNvSpPr txBox="1"/>
          <p:nvPr/>
        </p:nvSpPr>
        <p:spPr>
          <a:xfrm>
            <a:off x="4229100" y="2474265"/>
            <a:ext cx="3657600" cy="36301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 anchor="t" anchorCtr="0">
            <a:noAutofit/>
          </a:bodyPr>
          <a:lstStyle/>
          <a:p>
            <a:pPr algn="ctr"/>
            <a:r>
              <a:rPr lang="en-US" sz="2800" b="1" dirty="0" smtClean="0"/>
              <a:t>Usually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The hand/arm has made a player’s body bigger</a:t>
            </a:r>
            <a:endParaRPr lang="en-US" sz="2600" dirty="0"/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The hand/arm is above the shoulder</a:t>
            </a:r>
            <a:endParaRPr lang="en-US" sz="2600" i="1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978140" y="2475010"/>
            <a:ext cx="3749040" cy="363016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Ins="0" rtlCol="0" anchor="t" anchorCtr="0">
            <a:noAutofit/>
          </a:bodyPr>
          <a:lstStyle/>
          <a:p>
            <a:pPr algn="ctr"/>
            <a:r>
              <a:rPr lang="en-US" sz="2800" b="1" dirty="0" smtClean="0"/>
              <a:t>Usually Not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The ball comes off a player’s own body or nearby opponent and touches the hand/arm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The </a:t>
            </a:r>
            <a:r>
              <a:rPr lang="en-US" sz="2600" dirty="0"/>
              <a:t>hand/arm </a:t>
            </a:r>
            <a:r>
              <a:rPr lang="en-US" sz="2600" dirty="0" smtClean="0"/>
              <a:t>is close to the body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2600" dirty="0" smtClean="0"/>
              <a:t>A player falls and the ball touches the hand/arm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030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</a:p>
          <a:p>
            <a:pPr lvl="1"/>
            <a:r>
              <a:rPr lang="en-US" dirty="0" smtClean="0"/>
              <a:t>When considering if the a player has made the body bigger, it may be helpful </a:t>
            </a:r>
            <a:r>
              <a:rPr lang="en-US" dirty="0"/>
              <a:t>to think of a “natural silhouette” </a:t>
            </a:r>
          </a:p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/>
            <a:endParaRPr lang="en-US" dirty="0" smtClean="0"/>
          </a:p>
          <a:p>
            <a:pPr lvl="6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12 – Fouls and Misconduct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1293" y="3470937"/>
            <a:ext cx="1738518" cy="22354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74" y="3276599"/>
            <a:ext cx="1296709" cy="25539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505699" y="3607498"/>
            <a:ext cx="468630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Hands/arms </a:t>
            </a:r>
            <a:r>
              <a:rPr lang="en-US" sz="2800" dirty="0"/>
              <a:t>are extended away and out from the body, making the body unnaturally bigger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12077" y="3607498"/>
            <a:ext cx="37434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Arms </a:t>
            </a:r>
            <a:r>
              <a:rPr lang="en-US" sz="2800" dirty="0"/>
              <a:t>are down at the side, not away from the </a:t>
            </a:r>
            <a:r>
              <a:rPr lang="en-US" sz="2800" dirty="0" smtClean="0"/>
              <a:t>body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758074" y="2875651"/>
            <a:ext cx="4886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black"/>
                </a:solidFill>
              </a:rPr>
              <a:t>Usually not a </a:t>
            </a:r>
            <a:r>
              <a:rPr lang="en-US" sz="2800" b="1" dirty="0" smtClean="0">
                <a:solidFill>
                  <a:prstClr val="black"/>
                </a:solidFill>
              </a:rPr>
              <a:t>handball offense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5877" y="2865227"/>
            <a:ext cx="4524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black"/>
                </a:solidFill>
              </a:rPr>
              <a:t>Usually a handball </a:t>
            </a:r>
            <a:r>
              <a:rPr lang="en-US" sz="2800" b="1" dirty="0" smtClean="0">
                <a:solidFill>
                  <a:prstClr val="black"/>
                </a:solidFill>
              </a:rPr>
              <a:t>offense</a:t>
            </a:r>
            <a:endParaRPr lang="en-US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35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dirty="0"/>
          </a:p>
          <a:p>
            <a:pPr lvl="1"/>
            <a:r>
              <a:rPr lang="en-US" dirty="0"/>
              <a:t>This Law change is one of the most </a:t>
            </a:r>
            <a:r>
              <a:rPr lang="en-US" dirty="0" smtClean="0"/>
              <a:t>complex and relies on both knowledge of the Laws and the judgement of the referee.</a:t>
            </a:r>
          </a:p>
          <a:p>
            <a:pPr lvl="1"/>
            <a:r>
              <a:rPr lang="en-US" dirty="0" smtClean="0"/>
              <a:t>Referees for younger age groups (where handball is more common) are encouraged to be more lenient, as younger players have less control of their bodies.</a:t>
            </a:r>
          </a:p>
          <a:p>
            <a:pPr lvl="2"/>
            <a:r>
              <a:rPr lang="en-US" dirty="0" smtClean="0"/>
              <a:t>A ball that comes off the player’s own body or from another nearby-player should not be considered a handball offense for younger players.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Law 12 – 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73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2. Indirect free kick</a:t>
            </a:r>
          </a:p>
          <a:p>
            <a:pPr marL="0" indent="0">
              <a:buNone/>
            </a:pPr>
            <a:r>
              <a:rPr lang="en-US" b="1" dirty="0" smtClean="0"/>
              <a:t>A goalkeeper can now use their hand/arm </a:t>
            </a:r>
            <a:r>
              <a:rPr lang="en-US" b="1" dirty="0"/>
              <a:t>in their own penalty area </a:t>
            </a:r>
            <a:r>
              <a:rPr lang="en-US" b="1" dirty="0" smtClean="0"/>
              <a:t>from a “pass back” or throw-in from a team-mate </a:t>
            </a:r>
            <a:r>
              <a:rPr lang="en-US" b="1" i="1" dirty="0" smtClean="0"/>
              <a:t>under certain conditions</a:t>
            </a:r>
            <a:endParaRPr lang="en-US" b="1" i="1" dirty="0"/>
          </a:p>
          <a:p>
            <a:pPr lvl="1"/>
            <a:r>
              <a:rPr lang="en-US" dirty="0" smtClean="0"/>
              <a:t>If the goalkeeper has kicked or clearly attempted to kick the ball to release it into play, the goalkeeper may then touch the ball with the hand/arm</a:t>
            </a:r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12 </a:t>
            </a:r>
            <a:r>
              <a:rPr lang="en-US" dirty="0"/>
              <a:t>– </a:t>
            </a:r>
            <a:r>
              <a:rPr lang="en-US" dirty="0" smtClean="0"/>
              <a:t>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148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b="1" dirty="0" smtClean="0"/>
              <a:t>AYSO Guidance</a:t>
            </a:r>
          </a:p>
          <a:p>
            <a:pPr lvl="1"/>
            <a:r>
              <a:rPr lang="en-US" sz="3200" dirty="0" smtClean="0"/>
              <a:t>This Law change is intended to allow goalkeepers to pick up the ball after they have made a kicking mistake.  </a:t>
            </a:r>
          </a:p>
          <a:p>
            <a:pPr lvl="1"/>
            <a:r>
              <a:rPr lang="en-US" sz="3200" dirty="0" smtClean="0"/>
              <a:t>It is still an offense to touch the ball with the hand/arm from a team-mate’s throw-in, or when a team-mate has deliberately kicked the ball to the goalkeeper. </a:t>
            </a:r>
          </a:p>
          <a:p>
            <a:pPr lvl="2"/>
            <a:r>
              <a:rPr lang="en-US" sz="3000" dirty="0" smtClean="0"/>
              <a:t>However, if goalkeepers clearly kick (or attempt to kick) to release the ball into play, they are allowed to use their hands. </a:t>
            </a:r>
          </a:p>
          <a:p>
            <a:pPr lvl="3"/>
            <a:r>
              <a:rPr lang="en-US" sz="3000" dirty="0" smtClean="0"/>
              <a:t>Referees should be more lenient at younger age groups as far as what is and is not an attempt to release the ball into play. </a:t>
            </a:r>
          </a:p>
          <a:p>
            <a:pPr lvl="3"/>
            <a:r>
              <a:rPr lang="en-US" sz="3000" dirty="0" smtClean="0"/>
              <a:t>Referees should be aware of situations (especially in older divisions) where goalkeepers pretend to kick the ball and “accidentally” make a mistake.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Law 12 – Fouls and Misconduct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10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Types of free kick – Indirect free kick signal</a:t>
            </a:r>
          </a:p>
          <a:p>
            <a:pPr marL="0" indent="0">
              <a:buNone/>
            </a:pPr>
            <a:r>
              <a:rPr lang="en-US" b="1" dirty="0"/>
              <a:t>The referee does not have to keep the arm up for the IFK signal if it is clear that a goal cannot be scored directly</a:t>
            </a:r>
          </a:p>
          <a:p>
            <a:pPr lvl="1"/>
            <a:r>
              <a:rPr lang="en-US" dirty="0" smtClean="0"/>
              <a:t>The referee must initially signal the indirect free kick, but may lower it when the free kick has been taken. </a:t>
            </a:r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13 </a:t>
            </a:r>
            <a:r>
              <a:rPr lang="en-US" dirty="0"/>
              <a:t>– </a:t>
            </a:r>
            <a:r>
              <a:rPr lang="en-US" dirty="0" smtClean="0"/>
              <a:t>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6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This may be useful for restarts for offside offenses or any other indirect free kick in the defending half of the field. </a:t>
            </a:r>
          </a:p>
          <a:p>
            <a:pPr lvl="1"/>
            <a:r>
              <a:rPr lang="en-US" dirty="0" smtClean="0"/>
              <a:t>When in doubt whether or not it is possible to score directly, referees should maintain the signal (one </a:t>
            </a:r>
            <a:r>
              <a:rPr lang="en-US" dirty="0"/>
              <a:t>arm </a:t>
            </a:r>
            <a:r>
              <a:rPr lang="en-US" dirty="0" smtClean="0"/>
              <a:t>raised straight </a:t>
            </a:r>
            <a:r>
              <a:rPr lang="en-US" dirty="0"/>
              <a:t>up in the </a:t>
            </a:r>
            <a:r>
              <a:rPr lang="en-US" dirty="0" smtClean="0"/>
              <a:t>air) until the ball touches another player or goes out of play. </a:t>
            </a:r>
          </a:p>
          <a:p>
            <a:pPr lvl="2"/>
            <a:r>
              <a:rPr lang="en-US" dirty="0" smtClean="0"/>
              <a:t>Reminder: an Indirect Free Kick must be retaken if the referee does not signal that the kick is indirect and the ball goes into the goal. </a:t>
            </a:r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13 </a:t>
            </a:r>
            <a:r>
              <a:rPr lang="en-US" dirty="0"/>
              <a:t>– </a:t>
            </a:r>
            <a:r>
              <a:rPr lang="en-US" dirty="0" smtClean="0"/>
              <a:t>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1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2. Procedure</a:t>
            </a:r>
          </a:p>
          <a:p>
            <a:pPr marL="0" indent="0">
              <a:buNone/>
            </a:pPr>
            <a:r>
              <a:rPr lang="en-US" b="1" dirty="0" smtClean="0"/>
              <a:t>On a free kick taken by the defending team inside its penalty area, the ball is now in play when it is kicked and clearly moves </a:t>
            </a:r>
          </a:p>
          <a:p>
            <a:pPr lvl="1"/>
            <a:r>
              <a:rPr lang="en-US" dirty="0" smtClean="0"/>
              <a:t>The ball no longer has to leave the penalty area.</a:t>
            </a:r>
          </a:p>
          <a:p>
            <a:pPr lvl="1"/>
            <a:r>
              <a:rPr lang="en-US" dirty="0" smtClean="0"/>
              <a:t>Attackers must remain outside the penalty area and at least 10 yards away until the ball is in play.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Law 13 – 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14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This change mirrors the change to Law 16.</a:t>
            </a:r>
            <a:endParaRPr lang="en-US" dirty="0"/>
          </a:p>
          <a:p>
            <a:pPr lvl="1"/>
            <a:r>
              <a:rPr lang="en-US" dirty="0" smtClean="0"/>
              <a:t>Referees should ensure teams have a chance to restart fairly.</a:t>
            </a:r>
          </a:p>
          <a:p>
            <a:pPr lvl="2"/>
            <a:r>
              <a:rPr lang="en-US" dirty="0" smtClean="0"/>
              <a:t>Referees should take into account where retreat distances change in small-sided divisions.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13 </a:t>
            </a:r>
            <a:r>
              <a:rPr lang="en-US" dirty="0"/>
              <a:t>– </a:t>
            </a:r>
            <a:r>
              <a:rPr lang="en-US" dirty="0" smtClean="0"/>
              <a:t>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0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31" y="1445624"/>
            <a:ext cx="11131536" cy="473134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some </a:t>
            </a:r>
            <a:r>
              <a:rPr lang="en-US" dirty="0" smtClean="0"/>
              <a:t>significant changes in the 2019/20 Laws of the Game.</a:t>
            </a:r>
          </a:p>
          <a:p>
            <a:r>
              <a:rPr lang="en-US" dirty="0" smtClean="0"/>
              <a:t>These changes will apply to </a:t>
            </a:r>
            <a:r>
              <a:rPr lang="en-US" dirty="0"/>
              <a:t>AYSO games </a:t>
            </a:r>
            <a:r>
              <a:rPr lang="en-US" dirty="0" smtClean="0"/>
              <a:t>for the fall season starting in August </a:t>
            </a:r>
            <a:r>
              <a:rPr lang="en-US" dirty="0"/>
              <a:t>2019.</a:t>
            </a:r>
          </a:p>
          <a:p>
            <a:r>
              <a:rPr lang="en-US" dirty="0"/>
              <a:t>This course does not reflect </a:t>
            </a:r>
            <a:r>
              <a:rPr lang="en-US" i="1" dirty="0"/>
              <a:t>all</a:t>
            </a:r>
            <a:r>
              <a:rPr lang="en-US" dirty="0"/>
              <a:t> changes to the Laws of the </a:t>
            </a:r>
            <a:r>
              <a:rPr lang="en-US" dirty="0" smtClean="0"/>
              <a:t>Game</a:t>
            </a:r>
            <a:r>
              <a:rPr lang="en-US" dirty="0"/>
              <a:t>, only those that </a:t>
            </a:r>
            <a:r>
              <a:rPr lang="en-US" dirty="0" smtClean="0"/>
              <a:t>significantly </a:t>
            </a:r>
            <a:r>
              <a:rPr lang="en-US" dirty="0"/>
              <a:t>change the game as it is played in AYSO. </a:t>
            </a:r>
            <a:endParaRPr lang="en-US" dirty="0" smtClean="0"/>
          </a:p>
          <a:p>
            <a:r>
              <a:rPr lang="en-US" dirty="0" smtClean="0"/>
              <a:t>A digital version of the Laws of the Game can be found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here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Explanations and reasons for the changes can be found at the end of the Laws of the Game, under “Details of all Law changes.”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7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2. Procedure</a:t>
            </a:r>
          </a:p>
          <a:p>
            <a:pPr marL="0" indent="0">
              <a:buNone/>
            </a:pPr>
            <a:r>
              <a:rPr lang="en-US" b="1" dirty="0" smtClean="0"/>
              <a:t>In a defensive wall of three or more players, attackers must be at least one yard away from the wall until the ball is in play</a:t>
            </a:r>
          </a:p>
          <a:p>
            <a:pPr lvl="1"/>
            <a:r>
              <a:rPr lang="en-US" dirty="0" smtClean="0"/>
              <a:t>If an attacking player is closer than 1 yard to the wall, an indirect free kick is given to the defending team. </a:t>
            </a:r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13 </a:t>
            </a:r>
            <a:r>
              <a:rPr lang="en-US" dirty="0"/>
              <a:t>– </a:t>
            </a:r>
            <a:r>
              <a:rPr lang="en-US" dirty="0" smtClean="0"/>
              <a:t>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82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Attacking team players must be at least 1 yard away from a wall of three or more in any direction, including in front or behind the wall. </a:t>
            </a:r>
          </a:p>
          <a:p>
            <a:pPr lvl="1"/>
            <a:r>
              <a:rPr lang="en-US" dirty="0" smtClean="0"/>
              <a:t>This will mainly be seen in older divisions, where tactics are more advanced and attackers may try to interfere with the wall.</a:t>
            </a:r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13 </a:t>
            </a:r>
            <a:r>
              <a:rPr lang="en-US" dirty="0"/>
              <a:t>– </a:t>
            </a:r>
            <a:r>
              <a:rPr lang="en-US" dirty="0" smtClean="0"/>
              <a:t>Free kicks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1. Procedure</a:t>
            </a:r>
          </a:p>
          <a:p>
            <a:pPr marL="0" indent="0">
              <a:buNone/>
            </a:pPr>
            <a:r>
              <a:rPr lang="en-US" b="1" dirty="0" smtClean="0"/>
              <a:t>Changes in requirements for the goalkeeper on penalty kicks</a:t>
            </a:r>
            <a:endParaRPr lang="en-US" b="1" dirty="0"/>
          </a:p>
          <a:p>
            <a:pPr lvl="1"/>
            <a:r>
              <a:rPr lang="en-US" dirty="0" smtClean="0"/>
              <a:t>The goalposts, crossbar, and goal net must not be moving.</a:t>
            </a:r>
          </a:p>
          <a:p>
            <a:pPr lvl="1"/>
            <a:r>
              <a:rPr lang="en-US" dirty="0" smtClean="0"/>
              <a:t>The goalkeeper must not touch the goalposts, crossbar, or goal net until the ball has been kicked. </a:t>
            </a:r>
          </a:p>
          <a:p>
            <a:pPr lvl="1"/>
            <a:r>
              <a:rPr lang="en-US" dirty="0" smtClean="0"/>
              <a:t>The goalkeeper must have at least part of one foot touching or in line with the goal line when the ball is kicked. </a:t>
            </a:r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14 </a:t>
            </a:r>
            <a:r>
              <a:rPr lang="en-US" dirty="0"/>
              <a:t>– </a:t>
            </a:r>
            <a:r>
              <a:rPr lang="en-US" dirty="0" smtClean="0"/>
              <a:t>The Penalty Kick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52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One step forward is now permitted, as long as one foot remains on or in line with the goal line. </a:t>
            </a:r>
          </a:p>
          <a:p>
            <a:pPr lvl="2"/>
            <a:r>
              <a:rPr lang="en-US" dirty="0" smtClean="0"/>
              <a:t>The reference to having one foot in line with the goal line is for cases where the goalkeeper jumps or dives.  </a:t>
            </a:r>
          </a:p>
          <a:p>
            <a:pPr lvl="1"/>
            <a:r>
              <a:rPr lang="en-US" dirty="0" smtClean="0"/>
              <a:t>Referees should include these directions to the goalkeeper prior to the kick being taken. </a:t>
            </a:r>
          </a:p>
          <a:p>
            <a:pPr lvl="1"/>
            <a:r>
              <a:rPr lang="en-US" dirty="0" smtClean="0"/>
              <a:t>This should be addressed with assistant referees in any pregame meeting. </a:t>
            </a:r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14 </a:t>
            </a:r>
            <a:r>
              <a:rPr lang="en-US" dirty="0"/>
              <a:t>– </a:t>
            </a:r>
            <a:r>
              <a:rPr lang="en-US" dirty="0" smtClean="0"/>
              <a:t>The Penalty Kick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6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1. Procedure</a:t>
            </a:r>
          </a:p>
          <a:p>
            <a:pPr marL="0" indent="0">
              <a:buNone/>
            </a:pPr>
            <a:r>
              <a:rPr lang="en-US" b="1" dirty="0" smtClean="0"/>
              <a:t>The ball is now in play when it is kicked and clearly moves</a:t>
            </a:r>
            <a:endParaRPr lang="en-US" b="1" dirty="0"/>
          </a:p>
          <a:p>
            <a:pPr lvl="1"/>
            <a:r>
              <a:rPr lang="en-US" dirty="0" smtClean="0"/>
              <a:t>There is no longer a requirement for it to exit the penalty area.</a:t>
            </a:r>
          </a:p>
          <a:p>
            <a:pPr lvl="1"/>
            <a:r>
              <a:rPr lang="en-US" dirty="0" smtClean="0"/>
              <a:t>Opponents must remain outside the penalty area.</a:t>
            </a:r>
          </a:p>
          <a:p>
            <a:pPr lvl="1"/>
            <a:r>
              <a:rPr lang="en-US" dirty="0" smtClean="0"/>
              <a:t>Players of the team taking the goal kick may be inside the penalty area, and can play the ball once it has been put into play. </a:t>
            </a:r>
          </a:p>
          <a:p>
            <a:pPr lvl="1"/>
            <a:r>
              <a:rPr lang="en-US" dirty="0" smtClean="0"/>
              <a:t>If, when a goal kick is taken, opponents are inside the penalty area because they did not have time to leave, play continues. </a:t>
            </a:r>
          </a:p>
          <a:p>
            <a:pPr lvl="2"/>
            <a:r>
              <a:rPr lang="en-US" dirty="0" smtClean="0"/>
              <a:t>If those opponents challenge for the ball before the ball is in play, the goal kick is retaken.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</a:t>
            </a:r>
            <a:r>
              <a:rPr lang="en-US" dirty="0" smtClean="0"/>
              <a:t>16 </a:t>
            </a:r>
            <a:r>
              <a:rPr lang="en-US" dirty="0"/>
              <a:t>– </a:t>
            </a:r>
            <a:r>
              <a:rPr lang="en-US" dirty="0" smtClean="0"/>
              <a:t>The Goal Kick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0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  <a:endParaRPr lang="en-US" b="1" dirty="0"/>
          </a:p>
          <a:p>
            <a:pPr lvl="1"/>
            <a:r>
              <a:rPr lang="en-US" dirty="0" smtClean="0"/>
              <a:t>This Law change may cause confusion initially.</a:t>
            </a:r>
          </a:p>
          <a:p>
            <a:pPr lvl="2"/>
            <a:r>
              <a:rPr lang="en-US" dirty="0" smtClean="0"/>
              <a:t>Referees should make sure that coaches are aware of this change before the start of the game. </a:t>
            </a:r>
          </a:p>
          <a:p>
            <a:pPr lvl="1"/>
            <a:r>
              <a:rPr lang="en-US" dirty="0" smtClean="0"/>
              <a:t>In cases where the ball is kicked over the goal line directly from a goal kick, a corner kick is awarded for the opposing team. </a:t>
            </a:r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16 – The Goal Kick</a:t>
            </a:r>
          </a:p>
        </p:txBody>
      </p:sp>
    </p:spTree>
    <p:extLst>
      <p:ext uri="{BB962C8B-B14F-4D97-AF65-F5344CB8AC3E}">
        <p14:creationId xmlns:p14="http://schemas.microsoft.com/office/powerpoint/2010/main" val="89255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Guidance: Impact at 10U with the Build-out Line</a:t>
            </a:r>
            <a:endParaRPr lang="en-US" b="1" dirty="0"/>
          </a:p>
          <a:p>
            <a:pPr lvl="1"/>
            <a:r>
              <a:rPr lang="en-US" dirty="0" smtClean="0"/>
              <a:t>Law 16 remains intact: The ball is in play when it is kicked and clearly moves.</a:t>
            </a:r>
          </a:p>
          <a:p>
            <a:pPr lvl="1"/>
            <a:r>
              <a:rPr lang="en-US" dirty="0" smtClean="0"/>
              <a:t>Opponents must stay behind the build-out line until the ball is put into play.</a:t>
            </a:r>
          </a:p>
          <a:p>
            <a:pPr lvl="1"/>
            <a:r>
              <a:rPr lang="en-US" dirty="0" smtClean="0"/>
              <a:t>Opponents can cross the build-out line when the ball is kicked and clearly moves.  </a:t>
            </a:r>
          </a:p>
          <a:p>
            <a:pPr lvl="2"/>
            <a:r>
              <a:rPr lang="en-US" dirty="0" smtClean="0"/>
              <a:t>Play continues as usual.</a:t>
            </a:r>
          </a:p>
          <a:p>
            <a:pPr lvl="1"/>
            <a:r>
              <a:rPr lang="en-US" dirty="0" smtClean="0"/>
              <a:t>Referees should specifically mention when opponents can cross the build-out line: “</a:t>
            </a:r>
            <a:r>
              <a:rPr lang="en-US" i="1" dirty="0" smtClean="0"/>
              <a:t>Don’t cross until the ball is kicked</a:t>
            </a:r>
            <a:r>
              <a:rPr lang="en-US" dirty="0" smtClean="0"/>
              <a:t>.”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16 – The Goal Kick</a:t>
            </a:r>
          </a:p>
        </p:txBody>
      </p:sp>
    </p:spTree>
    <p:extLst>
      <p:ext uri="{BB962C8B-B14F-4D97-AF65-F5344CB8AC3E}">
        <p14:creationId xmlns:p14="http://schemas.microsoft.com/office/powerpoint/2010/main" val="152231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30" y="1445624"/>
            <a:ext cx="10972801" cy="4731340"/>
          </a:xfrm>
        </p:spPr>
        <p:txBody>
          <a:bodyPr>
            <a:normAutofit/>
          </a:bodyPr>
          <a:lstStyle/>
          <a:p>
            <a:r>
              <a:rPr lang="en-US" b="1" dirty="0" smtClean="0"/>
              <a:t>Respect for referees </a:t>
            </a:r>
          </a:p>
          <a:p>
            <a:pPr lvl="1"/>
            <a:r>
              <a:rPr lang="en-US" dirty="0"/>
              <a:t>Coaches </a:t>
            </a:r>
            <a:r>
              <a:rPr lang="en-US" dirty="0" smtClean="0"/>
              <a:t>(and parents) </a:t>
            </a:r>
            <a:r>
              <a:rPr lang="en-US" dirty="0"/>
              <a:t>are </a:t>
            </a:r>
            <a:r>
              <a:rPr lang="en-US" dirty="0" smtClean="0"/>
              <a:t>to be reminded </a:t>
            </a:r>
            <a:r>
              <a:rPr lang="en-US" dirty="0"/>
              <a:t>that </a:t>
            </a:r>
            <a:r>
              <a:rPr lang="en-US" dirty="0" smtClean="0"/>
              <a:t>their behavior  should align with </a:t>
            </a:r>
            <a:r>
              <a:rPr lang="en-US" dirty="0"/>
              <a:t>the AYSO philosophies of </a:t>
            </a:r>
            <a:r>
              <a:rPr lang="en-US" dirty="0" smtClean="0"/>
              <a:t>Good Sportsmanship </a:t>
            </a:r>
            <a:r>
              <a:rPr lang="en-US" dirty="0"/>
              <a:t>and </a:t>
            </a:r>
            <a:r>
              <a:rPr lang="en-US" dirty="0" smtClean="0"/>
              <a:t>Positive Coaching</a:t>
            </a:r>
            <a:r>
              <a:rPr lang="en-US" dirty="0"/>
              <a:t>. </a:t>
            </a:r>
          </a:p>
          <a:p>
            <a:pPr lvl="1"/>
            <a:r>
              <a:rPr lang="en-US" dirty="0" smtClean="0"/>
              <a:t>Referees should expect players, coaches, and spectators to act with respect – even when they disagree with referee decisions. </a:t>
            </a:r>
          </a:p>
          <a:p>
            <a:pPr lvl="1"/>
            <a:r>
              <a:rPr lang="en-US" dirty="0" smtClean="0"/>
              <a:t>Coaches and team captains have a responsibility to calm and/or positively influence team behavior.</a:t>
            </a:r>
          </a:p>
          <a:p>
            <a:pPr lvl="1"/>
            <a:r>
              <a:rPr lang="en-US" dirty="0" smtClean="0"/>
              <a:t>Referees are encouraged to work with coaches and team captains to ensure match officials are respected.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AYSO Points of Emphasis for 2019/20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3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30" y="1445624"/>
            <a:ext cx="10972801" cy="4731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</a:p>
          <a:p>
            <a:pPr lvl="1"/>
            <a:r>
              <a:rPr lang="en-US" dirty="0" smtClean="0"/>
              <a:t>Respect starts with the referee; the referee must treat coaches and players with respect.</a:t>
            </a:r>
          </a:p>
          <a:p>
            <a:pPr lvl="1"/>
            <a:r>
              <a:rPr lang="en-US" dirty="0" smtClean="0"/>
              <a:t>Referees should take the opportunity before the game to greet coaches in a friendly, professional manner, and remind them of expectations and their responsibilities.</a:t>
            </a:r>
          </a:p>
          <a:p>
            <a:pPr lvl="1"/>
            <a:r>
              <a:rPr lang="en-US" dirty="0" smtClean="0"/>
              <a:t>Referees should briefly remind players of the expectations of their behavior during check-in.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AYSO Points of Emphasis for Referees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92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30" y="1445624"/>
            <a:ext cx="10972801" cy="4731340"/>
          </a:xfrm>
        </p:spPr>
        <p:txBody>
          <a:bodyPr>
            <a:normAutofit/>
          </a:bodyPr>
          <a:lstStyle/>
          <a:p>
            <a:r>
              <a:rPr lang="en-US" b="1" dirty="0" smtClean="0"/>
              <a:t>Practical Refereeing</a:t>
            </a:r>
          </a:p>
          <a:p>
            <a:pPr lvl="1"/>
            <a:r>
              <a:rPr lang="en-US" dirty="0" smtClean="0"/>
              <a:t>Referees are asked to let the game flow wherever possible. </a:t>
            </a:r>
            <a:endParaRPr lang="en-US" dirty="0"/>
          </a:p>
          <a:p>
            <a:pPr lvl="1"/>
            <a:r>
              <a:rPr lang="en-US" dirty="0" smtClean="0"/>
              <a:t>Referees are asked to make decisions, within the framework of the game, that align with the ‘spirit’ of the game.</a:t>
            </a:r>
          </a:p>
          <a:p>
            <a:pPr lvl="1"/>
            <a:r>
              <a:rPr lang="en-US" dirty="0" smtClean="0"/>
              <a:t>Referees are encouraged to use their knowledge of the game and best judgement in deciding what is trivial and what </a:t>
            </a:r>
            <a:r>
              <a:rPr lang="en-US" i="1" dirty="0" smtClean="0"/>
              <a:t>must</a:t>
            </a:r>
            <a:r>
              <a:rPr lang="en-US" dirty="0" smtClean="0"/>
              <a:t> be called.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AYSO Points of Emphasis for Referees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42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AFE64871-3A68-4440-9D1E-246BACCCE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30" y="1445624"/>
            <a:ext cx="11186990" cy="4731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AYSO Guidance</a:t>
            </a:r>
          </a:p>
          <a:p>
            <a:pPr lvl="1"/>
            <a:r>
              <a:rPr lang="en-US" dirty="0" smtClean="0"/>
              <a:t>The referee should be particularly inclined towards allowing play to continue as much as possible at younger ages.</a:t>
            </a:r>
          </a:p>
          <a:p>
            <a:pPr lvl="2"/>
            <a:r>
              <a:rPr lang="en-US" dirty="0"/>
              <a:t>For example: </a:t>
            </a:r>
            <a:r>
              <a:rPr lang="en-US" dirty="0" smtClean="0"/>
              <a:t>The referee should allow play to continue in cases of “bad</a:t>
            </a:r>
            <a:r>
              <a:rPr lang="en-US" dirty="0"/>
              <a:t>” throw-ins, </a:t>
            </a:r>
            <a:r>
              <a:rPr lang="en-US" dirty="0" smtClean="0"/>
              <a:t>free kicks </a:t>
            </a:r>
            <a:r>
              <a:rPr lang="en-US" dirty="0"/>
              <a:t>being taken from a spot a few yards from where it should be taken, or the ball moving on free kicks </a:t>
            </a:r>
            <a:r>
              <a:rPr lang="en-US" b="1" i="1" dirty="0" smtClean="0"/>
              <a:t>except </a:t>
            </a:r>
            <a:r>
              <a:rPr lang="en-US" b="1" i="1" dirty="0"/>
              <a:t>where it provides </a:t>
            </a:r>
            <a:r>
              <a:rPr lang="en-US" b="1" i="1" dirty="0" smtClean="0"/>
              <a:t>a significant advantage to a team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 The game should always remain safe, fair, and fun. 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B33CDB7-41B9-4E4A-8A56-C265C4952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AYSO Points of Emphasis for Referees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0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348595"/>
            <a:ext cx="9144000" cy="2277837"/>
          </a:xfrm>
        </p:spPr>
        <p:txBody>
          <a:bodyPr/>
          <a:lstStyle/>
          <a:p>
            <a:r>
              <a:rPr lang="en-US" dirty="0" smtClean="0"/>
              <a:t>Law of the Game 2019/20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609600" y="4726848"/>
            <a:ext cx="9144000" cy="1426299"/>
          </a:xfrm>
        </p:spPr>
        <p:txBody>
          <a:bodyPr/>
          <a:lstStyle/>
          <a:p>
            <a:r>
              <a:rPr lang="en-US" dirty="0" smtClean="0"/>
              <a:t>Changes and AYSO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0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3. Substitution procedure</a:t>
            </a:r>
          </a:p>
          <a:p>
            <a:pPr marL="0" indent="0">
              <a:buNone/>
            </a:pPr>
            <a:r>
              <a:rPr lang="en-US" b="1" dirty="0" smtClean="0"/>
              <a:t>Substituted players can now leave from any boundary line</a:t>
            </a:r>
            <a:endParaRPr lang="en-US" b="1" dirty="0"/>
          </a:p>
          <a:p>
            <a:pPr lvl="1"/>
            <a:r>
              <a:rPr lang="en-US" dirty="0" smtClean="0"/>
              <a:t>Players must leave from the nearest boundary line unless the referee indicates they may leave at the halfway line.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3 – The Players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14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019 Exp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YSO Workshop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2019 Expo" id="{98014C4E-8E1D-40D7-9362-F13D56BF6248}" vid="{A066D4E2-6BBE-4425-AA88-EA3D63CD0937}"/>
    </a:ext>
  </a:extLst>
</a:theme>
</file>

<file path=ppt/theme/theme2.xml><?xml version="1.0" encoding="utf-8"?>
<a:theme xmlns:a="http://schemas.openxmlformats.org/drawingml/2006/main" name="ppt-wide-core-basic-5-16-1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3" id="{200AFAAB-B01C-4454-BC57-4A4D261E9614}" vid="{D3D113DB-AE98-426D-88DF-3147FECD912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 Expo</Template>
  <TotalTime>14574</TotalTime>
  <Words>2825</Words>
  <Application>Microsoft Office PowerPoint</Application>
  <PresentationFormat>Custom</PresentationFormat>
  <Paragraphs>229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2019 Expo</vt:lpstr>
      <vt:lpstr>ppt-wide-core-basic-5-16-19</vt:lpstr>
      <vt:lpstr>Laws of the Game 2019/20</vt:lpstr>
      <vt:lpstr>This Course</vt:lpstr>
      <vt:lpstr>Introduction</vt:lpstr>
      <vt:lpstr>AYSO Points of Emphasis for 2019/20</vt:lpstr>
      <vt:lpstr>AYSO Points of Emphasis for Referees</vt:lpstr>
      <vt:lpstr>AYSO Points of Emphasis for Referees</vt:lpstr>
      <vt:lpstr>AYSO Points of Emphasis for Referees</vt:lpstr>
      <vt:lpstr>Law of the Game 2019/20</vt:lpstr>
      <vt:lpstr>Law 3 – The Players</vt:lpstr>
      <vt:lpstr>Law 3 – The Players</vt:lpstr>
      <vt:lpstr>Law 5 – The Referee</vt:lpstr>
      <vt:lpstr>Law 5 – The Referee</vt:lpstr>
      <vt:lpstr>Law 8 – The Start and Restart of Play</vt:lpstr>
      <vt:lpstr>Law 8 – The Start and Restart of Play</vt:lpstr>
      <vt:lpstr>Law 8 – The Start and Restart of Play</vt:lpstr>
      <vt:lpstr>Law 8 – The Start and Restart of Play</vt:lpstr>
      <vt:lpstr>Law 9 – The Ball in and out of Play</vt:lpstr>
      <vt:lpstr>Law 12 – Fouls and Misconduct</vt:lpstr>
      <vt:lpstr>Law 12 – Fouls and Misconduct</vt:lpstr>
      <vt:lpstr>Law 12 – Fouls and Misconduct</vt:lpstr>
      <vt:lpstr>Law 12 – Fouls and Misconduct</vt:lpstr>
      <vt:lpstr>Law 12 – Fouls and Misconduct</vt:lpstr>
      <vt:lpstr>Law 12 – Fouls and Misconduct</vt:lpstr>
      <vt:lpstr>Law 12 – Fouls and Misconduct</vt:lpstr>
      <vt:lpstr>Law 12 – Fouls and Misconduct</vt:lpstr>
      <vt:lpstr>Law 13 – Free kicks</vt:lpstr>
      <vt:lpstr>Law 13 – Free kicks</vt:lpstr>
      <vt:lpstr>Law 13 – Free kicks</vt:lpstr>
      <vt:lpstr>Law 13 – Free kicks</vt:lpstr>
      <vt:lpstr>Law 13 – Free kicks</vt:lpstr>
      <vt:lpstr>Law 13 – Free kicks</vt:lpstr>
      <vt:lpstr>Law 14 – The Penalty Kick</vt:lpstr>
      <vt:lpstr>Law 14 – The Penalty Kick</vt:lpstr>
      <vt:lpstr>Law 16 – The Goal Kick</vt:lpstr>
      <vt:lpstr>Law 16 – The Goal Kick</vt:lpstr>
      <vt:lpstr>Law 16 – The Goal Kick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Taidgh Simpson</dc:creator>
  <cp:keywords>BOTWClass: Public</cp:keywords>
  <cp:lastModifiedBy>Frank</cp:lastModifiedBy>
  <cp:revision>104</cp:revision>
  <dcterms:created xsi:type="dcterms:W3CDTF">2019-05-08T22:34:00Z</dcterms:created>
  <dcterms:modified xsi:type="dcterms:W3CDTF">2019-08-18T18:26:27Z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169f6730-19ef-4862-9a65-22cdced36bc5</vt:lpwstr>
  </property>
  <property fmtid="{D5CDD505-2E9C-101B-9397-08002B2CF9AE}" pid="3" name="Markings">
    <vt:lpwstr>0</vt:lpwstr>
  </property>
  <property fmtid="{D5CDD505-2E9C-101B-9397-08002B2CF9AE}" pid="4" name="BOTWClass">
    <vt:lpwstr>Public</vt:lpwstr>
  </property>
  <property fmtid="{D5CDD505-2E9C-101B-9397-08002B2CF9AE}" pid="5" name="ApplyVisualMarking">
    <vt:lpwstr>None</vt:lpwstr>
  </property>
</Properties>
</file>